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8"/>
  </p:notesMasterIdLst>
  <p:handoutMasterIdLst>
    <p:handoutMasterId r:id="rId23"/>
  </p:handoutMasterIdLst>
  <p:sldIdLst>
    <p:sldId id="257" r:id="rId4"/>
    <p:sldId id="268" r:id="rId5"/>
    <p:sldId id="265" r:id="rId6"/>
    <p:sldId id="274" r:id="rId7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64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microsoft.com/office/2007/relationships/hdphoto" Target="../media/image2.wdp"/><Relationship Id="rId8" Type="http://schemas.openxmlformats.org/officeDocument/2006/relationships/image" Target="NULL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image" Target="../media/image5.png"/><Relationship Id="rId18" Type="http://schemas.openxmlformats.org/officeDocument/2006/relationships/tags" Target="../tags/tag12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microsoft.com/office/2007/relationships/hdphoto" Target="../media/image4.wdp"/><Relationship Id="rId11" Type="http://schemas.openxmlformats.org/officeDocument/2006/relationships/image" Target="../media/image3.png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2.xml"/><Relationship Id="rId7" Type="http://schemas.microsoft.com/office/2007/relationships/hdphoto" Target="../media/image7.wdp"/><Relationship Id="rId6" Type="http://schemas.openxmlformats.org/officeDocument/2006/relationships/image" Target="NULL" TargetMode="External"/><Relationship Id="rId5" Type="http://schemas.openxmlformats.org/officeDocument/2006/relationships/image" Target="../media/image6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6" Type="http://schemas.openxmlformats.org/officeDocument/2006/relationships/image" Target="../media/image5.png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microsoft.com/office/2007/relationships/hdphoto" Target="../media/image9.wdp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2" Type="http://schemas.openxmlformats.org/officeDocument/2006/relationships/image" Target="../media/image5.png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jpeg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microsoft.com/office/2007/relationships/hdphoto" Target="../media/image12.wdp"/><Relationship Id="rId7" Type="http://schemas.openxmlformats.org/officeDocument/2006/relationships/image" Target="NULL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9" Type="http://schemas.openxmlformats.org/officeDocument/2006/relationships/image" Target="../media/image5.png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microsoft.com/office/2007/relationships/hdphoto" Target="../media/image14.wdp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7&amp;16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Ellipse 3 (Stroke)_#color_$accent1_$accent1-2499&amp;1970"/>
          <p:cNvSpPr/>
          <p:nvPr userDrawn="1">
            <p:custDataLst>
              <p:tags r:id="rId3"/>
            </p:custDataLst>
          </p:nvPr>
        </p:nvSpPr>
        <p:spPr>
          <a:xfrm rot="18000000">
            <a:off x="607058" y="530854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1973"/>
          <p:cNvSpPr/>
          <p:nvPr userDrawn="1">
            <p:custDataLst>
              <p:tags r:id="rId4"/>
            </p:custDataLst>
          </p:nvPr>
        </p:nvSpPr>
        <p:spPr>
          <a:xfrm>
            <a:off x="4654686" y="1287993"/>
            <a:ext cx="7537311" cy="5570007"/>
          </a:xfrm>
          <a:custGeom>
            <a:avLst/>
            <a:gdLst/>
            <a:ahLst/>
            <a:cxnLst/>
            <a:rect l="l" t="t" r="r" b="b"/>
            <a:pathLst>
              <a:path w="7537311" h="5570007">
                <a:moveTo>
                  <a:pt x="7537310" y="1653197"/>
                </a:moveTo>
                <a:cubicBezTo>
                  <a:pt x="7210044" y="1223395"/>
                  <a:pt x="6793840" y="850050"/>
                  <a:pt x="6296724" y="563039"/>
                </a:cubicBezTo>
                <a:cubicBezTo>
                  <a:pt x="4289158" y="-596028"/>
                  <a:pt x="1722107" y="91815"/>
                  <a:pt x="563039" y="2099374"/>
                </a:cubicBezTo>
                <a:cubicBezTo>
                  <a:pt x="-70213" y="3196196"/>
                  <a:pt x="-152173" y="4460037"/>
                  <a:pt x="231184" y="5570004"/>
                </a:cubicBezTo>
                <a:lnTo>
                  <a:pt x="3268116" y="5570004"/>
                </a:lnTo>
                <a:cubicBezTo>
                  <a:pt x="2554262" y="5087214"/>
                  <a:pt x="2325154" y="4127310"/>
                  <a:pt x="2762745" y="3369374"/>
                </a:cubicBezTo>
                <a:cubicBezTo>
                  <a:pt x="3220402" y="2576678"/>
                  <a:pt x="4234028" y="2305075"/>
                  <a:pt x="5026724" y="2762745"/>
                </a:cubicBezTo>
                <a:cubicBezTo>
                  <a:pt x="5819419" y="3220402"/>
                  <a:pt x="6091022" y="4234028"/>
                  <a:pt x="5633364" y="5026724"/>
                </a:cubicBezTo>
                <a:cubicBezTo>
                  <a:pt x="5503774" y="5251171"/>
                  <a:pt x="5329619" y="5433835"/>
                  <a:pt x="5128539" y="5570004"/>
                </a:cubicBezTo>
                <a:lnTo>
                  <a:pt x="7537310" y="5570004"/>
                </a:lnTo>
                <a:lnTo>
                  <a:pt x="7537310" y="1653197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1173557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1 (Stroke)_#color_$accent1_$accent1-2499&amp;1976"/>
          <p:cNvSpPr/>
          <p:nvPr userDrawn="1">
            <p:custDataLst>
              <p:tags r:id="rId5"/>
            </p:custDataLst>
          </p:nvPr>
        </p:nvSpPr>
        <p:spPr>
          <a:xfrm>
            <a:off x="5061458" y="0"/>
            <a:ext cx="7130538" cy="5729093"/>
          </a:xfrm>
          <a:custGeom>
            <a:avLst/>
            <a:gdLst/>
            <a:ahLst/>
            <a:cxnLst/>
            <a:rect l="l" t="t" r="r" b="b"/>
            <a:pathLst>
              <a:path w="7130538" h="5729093">
                <a:moveTo>
                  <a:pt x="2597976" y="0"/>
                </a:moveTo>
                <a:cubicBezTo>
                  <a:pt x="2888412" y="1061763"/>
                  <a:pt x="3581235" y="2013877"/>
                  <a:pt x="4609846" y="2607742"/>
                </a:cubicBezTo>
                <a:cubicBezTo>
                  <a:pt x="5403393" y="3065894"/>
                  <a:pt x="6281674" y="3244367"/>
                  <a:pt x="7130542" y="3173730"/>
                </a:cubicBezTo>
                <a:lnTo>
                  <a:pt x="7130542" y="5719559"/>
                </a:lnTo>
                <a:cubicBezTo>
                  <a:pt x="5849061" y="5787123"/>
                  <a:pt x="4533989" y="5496890"/>
                  <a:pt x="3339846" y="4807445"/>
                </a:cubicBezTo>
                <a:cubicBezTo>
                  <a:pt x="1494117" y="3741814"/>
                  <a:pt x="329867" y="1949120"/>
                  <a:pt x="0" y="0"/>
                </a:cubicBezTo>
                <a:lnTo>
                  <a:pt x="2597976" y="0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3" name="图片 12" descr="C:/Users/kingsoft/AppData/Local/Temp/fig2wpp/@png2x_pic1-2490&amp;1162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5000" contrast="6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200" y="0"/>
            <a:ext cx="6273800" cy="6858000"/>
          </a:xfrm>
          <a:prstGeom prst="rect">
            <a:avLst/>
          </a:prstGeom>
        </p:spPr>
      </p:pic>
      <p:pic>
        <p:nvPicPr>
          <p:cNvPr id="15" name="图片 14" descr="C:/Users/kingsoft/AppData/Local/Temp/fig2wpp/@png2x_pic2-2497&amp;1319.png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9880" y="870585"/>
            <a:ext cx="3313430" cy="3271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975870" y="1194896"/>
            <a:ext cx="5265606" cy="4459954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6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975870" y="5747947"/>
            <a:ext cx="5265606" cy="53416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8447405" y="130810"/>
            <a:ext cx="3582035" cy="514350"/>
            <a:chOff x="13303" y="206"/>
            <a:chExt cx="5641" cy="810"/>
          </a:xfrm>
        </p:grpSpPr>
        <p:sp>
          <p:nvSpPr>
            <p:cNvPr id="16" name="文本框 15" descr="7b0a20202020227461726765744d6f64756c65223a202270726f636573734f6e6c696e65466f6e7473220a7d0a"/>
            <p:cNvSpPr txBox="1"/>
            <p:nvPr/>
          </p:nvSpPr>
          <p:spPr>
            <a:xfrm>
              <a:off x="14090" y="635"/>
              <a:ext cx="1988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2025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年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sp>
          <p:nvSpPr>
            <p:cNvPr id="17" name="文本框 16" descr="7b0a20202020227461726765744d6f64756c65223a202270726f636573734f6e6c696e65466f6e7473220a7d0a"/>
            <p:cNvSpPr txBox="1"/>
            <p:nvPr/>
          </p:nvSpPr>
          <p:spPr>
            <a:xfrm>
              <a:off x="14090" y="320"/>
              <a:ext cx="4855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浙江省智慧工地应用成果评价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pic>
          <p:nvPicPr>
            <p:cNvPr id="7" name="图片 6" descr="7b0a202020202266696c746572223a202232220a7d0a"/>
            <p:cNvPicPr/>
            <p:nvPr>
              <p:custDataLst>
                <p:tags r:id="rId18"/>
              </p:custDataLst>
            </p:nvPr>
          </p:nvPicPr>
          <p:blipFill>
            <a:blip r:embed="rId19"/>
            <a:srcRect r="85491" b="1526"/>
            <a:stretch>
              <a:fillRect/>
            </a:stretch>
          </p:blipFill>
          <p:spPr>
            <a:xfrm>
              <a:off x="13303" y="206"/>
              <a:ext cx="675" cy="8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447405" y="130810"/>
            <a:ext cx="3582035" cy="514350"/>
            <a:chOff x="13303" y="206"/>
            <a:chExt cx="5641" cy="810"/>
          </a:xfrm>
        </p:grpSpPr>
        <p:sp>
          <p:nvSpPr>
            <p:cNvPr id="16" name="文本框 15" descr="7b0a20202020227461726765744d6f64756c65223a202270726f636573734f6e6c696e65466f6e7473220a7d0a"/>
            <p:cNvSpPr txBox="1"/>
            <p:nvPr/>
          </p:nvSpPr>
          <p:spPr>
            <a:xfrm>
              <a:off x="14090" y="635"/>
              <a:ext cx="1988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2025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年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sp>
          <p:nvSpPr>
            <p:cNvPr id="17" name="文本框 16" descr="7b0a20202020227461726765744d6f64756c65223a202270726f636573734f6e6c696e65466f6e7473220a7d0a"/>
            <p:cNvSpPr txBox="1"/>
            <p:nvPr/>
          </p:nvSpPr>
          <p:spPr>
            <a:xfrm>
              <a:off x="14090" y="320"/>
              <a:ext cx="4855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浙江省智慧工地应用成果评价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pic>
          <p:nvPicPr>
            <p:cNvPr id="8" name="图片 7" descr="7b0a202020202266696c746572223a202232220a7d0a"/>
            <p:cNvPicPr/>
            <p:nvPr>
              <p:custDataLst>
                <p:tags r:id="rId7"/>
              </p:custDataLst>
            </p:nvPr>
          </p:nvPicPr>
          <p:blipFill>
            <a:blip r:embed="rId8"/>
            <a:srcRect r="85491" b="1526"/>
            <a:stretch>
              <a:fillRect/>
            </a:stretch>
          </p:blipFill>
          <p:spPr>
            <a:xfrm>
              <a:off x="13303" y="206"/>
              <a:ext cx="675" cy="8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712_#color_$lt2_$lt1-2499&amp;1982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Ellipse 2 (Stroke)_#color_$accent1_$accent1-2499&amp;1986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5658124" cy="6858000"/>
          </a:xfrm>
          <a:custGeom>
            <a:avLst/>
            <a:gdLst/>
            <a:ahLst/>
            <a:cxnLst/>
            <a:rect l="l" t="t" r="r" b="b"/>
            <a:pathLst>
              <a:path w="5658124" h="6858000">
                <a:moveTo>
                  <a:pt x="0" y="5525618"/>
                </a:moveTo>
                <a:lnTo>
                  <a:pt x="0" y="6858000"/>
                </a:lnTo>
                <a:lnTo>
                  <a:pt x="3952723" y="6858000"/>
                </a:lnTo>
                <a:cubicBezTo>
                  <a:pt x="4263555" y="6581902"/>
                  <a:pt x="4545228" y="6262802"/>
                  <a:pt x="4788687" y="5902452"/>
                </a:cubicBezTo>
                <a:cubicBezTo>
                  <a:pt x="6036386" y="4055707"/>
                  <a:pt x="5904421" y="1682179"/>
                  <a:pt x="4628604" y="0"/>
                </a:cubicBezTo>
                <a:lnTo>
                  <a:pt x="0" y="0"/>
                </a:lnTo>
                <a:lnTo>
                  <a:pt x="0" y="603432"/>
                </a:lnTo>
                <a:cubicBezTo>
                  <a:pt x="665350" y="444720"/>
                  <a:pt x="1392542" y="554733"/>
                  <a:pt x="2003997" y="967848"/>
                </a:cubicBezTo>
                <a:cubicBezTo>
                  <a:pt x="3161767" y="1750060"/>
                  <a:pt x="3466224" y="3322726"/>
                  <a:pt x="2684005" y="4480497"/>
                </a:cubicBezTo>
                <a:cubicBezTo>
                  <a:pt x="2077364" y="5378412"/>
                  <a:pt x="995265" y="5763070"/>
                  <a:pt x="0" y="5525618"/>
                </a:cubicBezTo>
              </a:path>
            </a:pathLst>
          </a:custGeom>
          <a:gradFill>
            <a:gsLst>
              <a:gs pos="0">
                <a:schemeClr val="accent1"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1132729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0" name="图片 9" descr="C:/Users/kingsoft/AppData/Local/Temp/fig2wpp/@png2x_pic2-2497&amp;1736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2463800"/>
            <a:ext cx="5016500" cy="4394200"/>
          </a:xfrm>
          <a:prstGeom prst="rect">
            <a:avLst/>
          </a:prstGeom>
        </p:spPr>
      </p:pic>
      <p:pic>
        <p:nvPicPr>
          <p:cNvPr id="11" name="图片 10" descr="C:/Users/kingsoft/AppData/Local/Temp/fig2wpp/@png2x_pic1-2497&amp;1735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1282700"/>
            <a:ext cx="2578100" cy="375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404539" y="1565970"/>
            <a:ext cx="2100718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274955" y="203200"/>
            <a:ext cx="3582035" cy="514350"/>
            <a:chOff x="13303" y="206"/>
            <a:chExt cx="5641" cy="810"/>
          </a:xfrm>
        </p:grpSpPr>
        <p:sp>
          <p:nvSpPr>
            <p:cNvPr id="16" name="文本框 15" descr="7b0a20202020227461726765744d6f64756c65223a202270726f636573734f6e6c696e65466f6e7473220a7d0a"/>
            <p:cNvSpPr txBox="1"/>
            <p:nvPr/>
          </p:nvSpPr>
          <p:spPr>
            <a:xfrm>
              <a:off x="14090" y="635"/>
              <a:ext cx="1988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2025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年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sp>
          <p:nvSpPr>
            <p:cNvPr id="17" name="文本框 16" descr="7b0a20202020227461726765744d6f64756c65223a202270726f636573734f6e6c696e65466f6e7473220a7d0a"/>
            <p:cNvSpPr txBox="1"/>
            <p:nvPr/>
          </p:nvSpPr>
          <p:spPr>
            <a:xfrm>
              <a:off x="14090" y="320"/>
              <a:ext cx="4855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浙江省智慧工地应用成果评价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pic>
          <p:nvPicPr>
            <p:cNvPr id="4" name="图片 3" descr="7b0a202020202266696c746572223a202232220a7d0a"/>
            <p:cNvPicPr/>
            <p:nvPr>
              <p:custDataLst>
                <p:tags r:id="rId15"/>
              </p:custDataLst>
            </p:nvPr>
          </p:nvPicPr>
          <p:blipFill>
            <a:blip r:embed="rId16"/>
            <a:srcRect r="85491" b="1526"/>
            <a:stretch>
              <a:fillRect/>
            </a:stretch>
          </p:blipFill>
          <p:spPr>
            <a:xfrm>
              <a:off x="13303" y="206"/>
              <a:ext cx="675" cy="8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1712_#color_$lt2_$lt1-2499&amp;19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Ellipse 1 (Stroke)_#color_$accent1_$accent1-2499&amp;19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6724644" cy="5728950"/>
          </a:xfrm>
          <a:custGeom>
            <a:avLst/>
            <a:gdLst/>
            <a:ahLst/>
            <a:cxnLst/>
            <a:rect l="l" t="t" r="r" b="b"/>
            <a:pathLst>
              <a:path w="6724644" h="5728950">
                <a:moveTo>
                  <a:pt x="0" y="3188424"/>
                </a:moveTo>
                <a:lnTo>
                  <a:pt x="0" y="5728945"/>
                </a:lnTo>
                <a:cubicBezTo>
                  <a:pt x="1151291" y="5721541"/>
                  <a:pt x="2316442" y="5424259"/>
                  <a:pt x="3384804" y="4807445"/>
                </a:cubicBezTo>
                <a:cubicBezTo>
                  <a:pt x="5230533" y="3741814"/>
                  <a:pt x="6394780" y="1949120"/>
                  <a:pt x="6724650" y="0"/>
                </a:cubicBezTo>
                <a:lnTo>
                  <a:pt x="4126662" y="0"/>
                </a:lnTo>
                <a:cubicBezTo>
                  <a:pt x="3836238" y="1061762"/>
                  <a:pt x="3143415" y="2013877"/>
                  <a:pt x="2114804" y="2607742"/>
                </a:cubicBezTo>
                <a:cubicBezTo>
                  <a:pt x="1447178" y="2993187"/>
                  <a:pt x="719590" y="3180677"/>
                  <a:pt x="0" y="3188424"/>
                </a:cubicBezTo>
              </a:path>
            </a:pathLst>
          </a:custGeom>
          <a:gradFill>
            <a:gsLst>
              <a:gs pos="0">
                <a:schemeClr val="accent1">
                  <a:alpha val="38000"/>
                </a:schemeClr>
              </a:gs>
              <a:gs pos="100000">
                <a:schemeClr val="accent1">
                  <a:alpha val="0"/>
                </a:schemeClr>
              </a:gs>
            </a:gsLst>
            <a:lin ang="189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3 (Stroke)_#color_$accent1_$accent1-2499&amp;1966"/>
          <p:cNvSpPr/>
          <p:nvPr userDrawn="1">
            <p:custDataLst>
              <p:tags r:id="rId4"/>
            </p:custDataLst>
          </p:nvPr>
        </p:nvSpPr>
        <p:spPr>
          <a:xfrm>
            <a:off x="9942351" y="665244"/>
            <a:ext cx="1513043" cy="1513043"/>
          </a:xfrm>
          <a:custGeom>
            <a:avLst/>
            <a:gdLst/>
            <a:ahLst/>
            <a:cxnLst/>
            <a:rect l="l" t="t" r="r" b="b"/>
            <a:pathLst>
              <a:path w="1513043" h="1513043">
                <a:moveTo>
                  <a:pt x="321434" y="1007720"/>
                </a:moveTo>
                <a:cubicBezTo>
                  <a:pt x="182702" y="767428"/>
                  <a:pt x="265032" y="460167"/>
                  <a:pt x="505324" y="321434"/>
                </a:cubicBezTo>
                <a:cubicBezTo>
                  <a:pt x="745616" y="182702"/>
                  <a:pt x="1052876" y="265032"/>
                  <a:pt x="1191609" y="505324"/>
                </a:cubicBezTo>
                <a:cubicBezTo>
                  <a:pt x="1330338" y="745616"/>
                  <a:pt x="1248011" y="1052876"/>
                  <a:pt x="1007720" y="1191609"/>
                </a:cubicBezTo>
                <a:cubicBezTo>
                  <a:pt x="767428" y="1330338"/>
                  <a:pt x="460167" y="1248011"/>
                  <a:pt x="321434" y="1007720"/>
                </a:cubicBezTo>
                <a:moveTo>
                  <a:pt x="101464" y="1134720"/>
                </a:moveTo>
                <a:cubicBezTo>
                  <a:pt x="-107409" y="772941"/>
                  <a:pt x="16546" y="310337"/>
                  <a:pt x="378324" y="101464"/>
                </a:cubicBezTo>
                <a:cubicBezTo>
                  <a:pt x="740103" y="-107409"/>
                  <a:pt x="1202707" y="16546"/>
                  <a:pt x="1411580" y="378324"/>
                </a:cubicBezTo>
                <a:cubicBezTo>
                  <a:pt x="1620457" y="740103"/>
                  <a:pt x="1496492" y="1202707"/>
                  <a:pt x="1134720" y="1411580"/>
                </a:cubicBezTo>
                <a:cubicBezTo>
                  <a:pt x="772941" y="1620457"/>
                  <a:pt x="310337" y="1496492"/>
                  <a:pt x="101464" y="1134720"/>
                </a:cubicBezTo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alpha val="0"/>
                </a:schemeClr>
              </a:gs>
            </a:gsLst>
            <a:lin ang="132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2 (Stroke)_#color_$accent1_$accent1-2499&amp;1998"/>
          <p:cNvSpPr/>
          <p:nvPr userDrawn="1">
            <p:custDataLst>
              <p:tags r:id="rId5"/>
            </p:custDataLst>
          </p:nvPr>
        </p:nvSpPr>
        <p:spPr>
          <a:xfrm>
            <a:off x="0" y="1288018"/>
            <a:ext cx="7131416" cy="5569982"/>
          </a:xfrm>
          <a:custGeom>
            <a:avLst/>
            <a:gdLst/>
            <a:ahLst/>
            <a:cxnLst/>
            <a:rect l="l" t="t" r="r" b="b"/>
            <a:pathLst>
              <a:path w="7131416" h="5569982">
                <a:moveTo>
                  <a:pt x="6900240" y="5569979"/>
                </a:moveTo>
                <a:cubicBezTo>
                  <a:pt x="7283590" y="4460011"/>
                  <a:pt x="7201624" y="3196196"/>
                  <a:pt x="6568377" y="2099374"/>
                </a:cubicBezTo>
                <a:cubicBezTo>
                  <a:pt x="5409311" y="91815"/>
                  <a:pt x="2842247" y="-596028"/>
                  <a:pt x="834690" y="563039"/>
                </a:cubicBezTo>
                <a:cubicBezTo>
                  <a:pt x="524253" y="742269"/>
                  <a:pt x="245374" y="955167"/>
                  <a:pt x="0" y="1194458"/>
                </a:cubicBezTo>
                <a:lnTo>
                  <a:pt x="0" y="5569979"/>
                </a:lnTo>
                <a:lnTo>
                  <a:pt x="2002841" y="5569979"/>
                </a:lnTo>
                <a:cubicBezTo>
                  <a:pt x="1801774" y="5433822"/>
                  <a:pt x="1627632" y="5251158"/>
                  <a:pt x="1498054" y="5026724"/>
                </a:cubicBezTo>
                <a:cubicBezTo>
                  <a:pt x="1040393" y="4234028"/>
                  <a:pt x="1311986" y="3220402"/>
                  <a:pt x="2104695" y="2762745"/>
                </a:cubicBezTo>
                <a:cubicBezTo>
                  <a:pt x="2897391" y="2305075"/>
                  <a:pt x="3911003" y="2576678"/>
                  <a:pt x="4368673" y="3369374"/>
                </a:cubicBezTo>
                <a:cubicBezTo>
                  <a:pt x="4806264" y="4127297"/>
                  <a:pt x="4577169" y="5087188"/>
                  <a:pt x="3863340" y="5569979"/>
                </a:cubicBezTo>
                <a:lnTo>
                  <a:pt x="6900240" y="5569979"/>
                </a:lnTo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852729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 anchor="t">
            <a:normAutofit/>
          </a:bodyPr>
          <a:lstStyle>
            <a:lvl1pPr algn="r">
              <a:defRPr sz="5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 anchor="b">
            <a:normAutofit/>
          </a:bodyPr>
          <a:lstStyle>
            <a:lvl1pPr marL="0" indent="0" algn="r">
              <a:buNone/>
              <a:defRPr sz="8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42240" y="130810"/>
            <a:ext cx="3582035" cy="514350"/>
            <a:chOff x="13303" y="206"/>
            <a:chExt cx="5641" cy="810"/>
          </a:xfrm>
        </p:grpSpPr>
        <p:sp>
          <p:nvSpPr>
            <p:cNvPr id="16" name="文本框 15" descr="7b0a20202020227461726765744d6f64756c65223a202270726f636573734f6e6c696e65466f6e7473220a7d0a"/>
            <p:cNvSpPr txBox="1"/>
            <p:nvPr/>
          </p:nvSpPr>
          <p:spPr>
            <a:xfrm>
              <a:off x="14090" y="635"/>
              <a:ext cx="1988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2025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年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sp>
          <p:nvSpPr>
            <p:cNvPr id="17" name="文本框 16" descr="7b0a20202020227461726765744d6f64756c65223a202270726f636573734f6e6c696e65466f6e7473220a7d0a"/>
            <p:cNvSpPr txBox="1"/>
            <p:nvPr/>
          </p:nvSpPr>
          <p:spPr>
            <a:xfrm>
              <a:off x="14090" y="320"/>
              <a:ext cx="4855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浙江省智慧工地应用成果评价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pic>
          <p:nvPicPr>
            <p:cNvPr id="7" name="图片 6" descr="7b0a202020202266696c746572223a202232220a7d0a"/>
            <p:cNvPicPr/>
            <p:nvPr>
              <p:custDataLst>
                <p:tags r:id="rId11"/>
              </p:custDataLst>
            </p:nvPr>
          </p:nvPicPr>
          <p:blipFill>
            <a:blip r:embed="rId12"/>
            <a:srcRect r="85491" b="1526"/>
            <a:stretch>
              <a:fillRect/>
            </a:stretch>
          </p:blipFill>
          <p:spPr>
            <a:xfrm>
              <a:off x="13303" y="206"/>
              <a:ext cx="675" cy="8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9875" y="-267970"/>
            <a:ext cx="12733020" cy="15436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317500"/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>
            <a:alphaModFix amt="12000"/>
          </a:blip>
          <a:srcRect t="48048"/>
          <a:stretch>
            <a:fillRect/>
          </a:stretch>
        </p:blipFill>
        <p:spPr>
          <a:xfrm>
            <a:off x="-163830" y="5990590"/>
            <a:ext cx="12587605" cy="1064895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296000"/>
            <a:ext cx="10799998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9&amp;20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Ellipse 1 (Stroke)_#color_$accent1_$accent1-2499&amp;2013"/>
          <p:cNvSpPr/>
          <p:nvPr userDrawn="1">
            <p:custDataLst>
              <p:tags r:id="rId3"/>
            </p:custDataLst>
          </p:nvPr>
        </p:nvSpPr>
        <p:spPr>
          <a:xfrm>
            <a:off x="5094015" y="0"/>
            <a:ext cx="7097985" cy="5688647"/>
          </a:xfrm>
          <a:custGeom>
            <a:avLst/>
            <a:gdLst/>
            <a:ahLst/>
            <a:cxnLst/>
            <a:rect l="l" t="t" r="r" b="b"/>
            <a:pathLst>
              <a:path w="7097985" h="5688647">
                <a:moveTo>
                  <a:pt x="2598687" y="0"/>
                </a:moveTo>
                <a:cubicBezTo>
                  <a:pt x="2574481" y="112621"/>
                  <a:pt x="2557475" y="228162"/>
                  <a:pt x="2548217" y="346164"/>
                </a:cubicBezTo>
                <a:cubicBezTo>
                  <a:pt x="2435962" y="1777136"/>
                  <a:pt x="3504997" y="3028175"/>
                  <a:pt x="4935969" y="3140431"/>
                </a:cubicBezTo>
                <a:cubicBezTo>
                  <a:pt x="5787835" y="3207258"/>
                  <a:pt x="6575946" y="2855443"/>
                  <a:pt x="7097979" y="2257844"/>
                </a:cubicBezTo>
                <a:lnTo>
                  <a:pt x="7097979" y="5301640"/>
                </a:lnTo>
                <a:cubicBezTo>
                  <a:pt x="6374371" y="5600573"/>
                  <a:pt x="5571300" y="5738076"/>
                  <a:pt x="4737316" y="5672646"/>
                </a:cubicBezTo>
                <a:cubicBezTo>
                  <a:pt x="1907832" y="5450675"/>
                  <a:pt x="-205970" y="2976994"/>
                  <a:pt x="15998" y="147516"/>
                </a:cubicBezTo>
                <a:cubicBezTo>
                  <a:pt x="19873" y="98123"/>
                  <a:pt x="24434" y="48948"/>
                  <a:pt x="29671" y="0"/>
                </a:cubicBezTo>
                <a:lnTo>
                  <a:pt x="2598687" y="0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216982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2016"/>
          <p:cNvSpPr/>
          <p:nvPr userDrawn="1">
            <p:custDataLst>
              <p:tags r:id="rId4"/>
            </p:custDataLst>
          </p:nvPr>
        </p:nvSpPr>
        <p:spPr>
          <a:xfrm>
            <a:off x="6333492" y="1893075"/>
            <a:ext cx="5858508" cy="4964925"/>
          </a:xfrm>
          <a:custGeom>
            <a:avLst/>
            <a:gdLst/>
            <a:ahLst/>
            <a:cxnLst/>
            <a:rect l="l" t="t" r="r" b="b"/>
            <a:pathLst>
              <a:path w="5858508" h="4964925">
                <a:moveTo>
                  <a:pt x="5858510" y="341579"/>
                </a:moveTo>
                <a:cubicBezTo>
                  <a:pt x="5446243" y="164041"/>
                  <a:pt x="4998250" y="50128"/>
                  <a:pt x="4525823" y="13067"/>
                </a:cubicBezTo>
                <a:cubicBezTo>
                  <a:pt x="2214791" y="-168229"/>
                  <a:pt x="194363" y="1558265"/>
                  <a:pt x="13067" y="3869296"/>
                </a:cubicBezTo>
                <a:cubicBezTo>
                  <a:pt x="-16357" y="4244365"/>
                  <a:pt x="4471" y="4611776"/>
                  <a:pt x="69893" y="4964925"/>
                </a:cubicBezTo>
                <a:lnTo>
                  <a:pt x="2728316" y="4964925"/>
                </a:lnTo>
                <a:cubicBezTo>
                  <a:pt x="2588692" y="4698200"/>
                  <a:pt x="2520010" y="4390225"/>
                  <a:pt x="2545283" y="4067937"/>
                </a:cubicBezTo>
                <a:cubicBezTo>
                  <a:pt x="2616873" y="3155417"/>
                  <a:pt x="3414649" y="2473706"/>
                  <a:pt x="4327182" y="2545283"/>
                </a:cubicBezTo>
                <a:cubicBezTo>
                  <a:pt x="5239703" y="2616873"/>
                  <a:pt x="5921426" y="3414649"/>
                  <a:pt x="5849836" y="4327182"/>
                </a:cubicBezTo>
                <a:cubicBezTo>
                  <a:pt x="5831789" y="4557217"/>
                  <a:pt x="5767591" y="4772597"/>
                  <a:pt x="5667045" y="4964925"/>
                </a:cubicBezTo>
                <a:lnTo>
                  <a:pt x="5858510" y="4964925"/>
                </a:lnTo>
                <a:lnTo>
                  <a:pt x="5858510" y="341579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0"/>
                </a:schemeClr>
              </a:gs>
            </a:gsLst>
            <a:lin ang="619642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2" name="图片 11" descr="C:/Users/kingsoft/AppData/Local/Temp/fig2wpp/@png2x_Frame 1-2497&amp;1919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780" y="0"/>
            <a:ext cx="8617585" cy="6858000"/>
          </a:xfrm>
          <a:prstGeom prst="rect">
            <a:avLst/>
          </a:prstGeom>
        </p:spPr>
      </p:pic>
      <p:pic>
        <p:nvPicPr>
          <p:cNvPr id="13" name="图片 12" descr="C:/Users/kingsoft/AppData/Local/Temp/fig2wpp/@png2x_Frame 1-2497&amp;1920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7795" y="0"/>
            <a:ext cx="3163570" cy="5452110"/>
          </a:xfrm>
          <a:prstGeom prst="rect">
            <a:avLst/>
          </a:prstGeom>
        </p:spPr>
      </p:pic>
      <p:sp>
        <p:nvSpPr>
          <p:cNvPr id="15" name="Ellipse 3 (Stroke)_#color_$accent1_$accent1-2499&amp;2017"/>
          <p:cNvSpPr/>
          <p:nvPr userDrawn="1">
            <p:custDataLst>
              <p:tags r:id="rId12"/>
            </p:custDataLst>
          </p:nvPr>
        </p:nvSpPr>
        <p:spPr>
          <a:xfrm rot="18000000">
            <a:off x="607058" y="530830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158600" y="1414699"/>
            <a:ext cx="4937400" cy="3985976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66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158600" y="5613400"/>
            <a:ext cx="4937400" cy="631825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8447405" y="130810"/>
            <a:ext cx="3582035" cy="514350"/>
            <a:chOff x="13303" y="206"/>
            <a:chExt cx="5641" cy="810"/>
          </a:xfrm>
        </p:grpSpPr>
        <p:sp>
          <p:nvSpPr>
            <p:cNvPr id="16" name="文本框 15" descr="7b0a20202020227461726765744d6f64756c65223a202270726f636573734f6e6c696e65466f6e7473220a7d0a"/>
            <p:cNvSpPr txBox="1"/>
            <p:nvPr/>
          </p:nvSpPr>
          <p:spPr>
            <a:xfrm>
              <a:off x="14090" y="635"/>
              <a:ext cx="1988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2025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年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sp>
          <p:nvSpPr>
            <p:cNvPr id="17" name="文本框 16" descr="7b0a20202020227461726765744d6f64756c65223a202270726f636573734f6e6c696e65466f6e7473220a7d0a"/>
            <p:cNvSpPr txBox="1"/>
            <p:nvPr/>
          </p:nvSpPr>
          <p:spPr>
            <a:xfrm>
              <a:off x="14090" y="320"/>
              <a:ext cx="4855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浙江省智慧工地应用成果评价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pic>
          <p:nvPicPr>
            <p:cNvPr id="7" name="图片 6" descr="7b0a202020202266696c746572223a202232220a7d0a"/>
            <p:cNvPicPr/>
            <p:nvPr>
              <p:custDataLst>
                <p:tags r:id="rId18"/>
              </p:custDataLst>
            </p:nvPr>
          </p:nvPicPr>
          <p:blipFill>
            <a:blip r:embed="rId19"/>
            <a:srcRect r="85491" b="1526"/>
            <a:stretch>
              <a:fillRect/>
            </a:stretch>
          </p:blipFill>
          <p:spPr>
            <a:xfrm>
              <a:off x="13303" y="206"/>
              <a:ext cx="675" cy="8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1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91.xml"/><Relationship Id="rId4" Type="http://schemas.openxmlformats.org/officeDocument/2006/relationships/image" Target="../media/image5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75870" y="1008841"/>
            <a:ext cx="5265606" cy="4459954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智慧工地</a:t>
            </a:r>
            <a:br>
              <a:rPr lang="zh-CN" altLang="en-US" dirty="0"/>
            </a:br>
            <a:r>
              <a:rPr lang="zh-CN" altLang="en-US" dirty="0"/>
              <a:t>应用成果总结</a:t>
            </a:r>
            <a:endParaRPr lang="zh-CN" alt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975995" y="4400550"/>
            <a:ext cx="5265420" cy="778510"/>
          </a:xfrm>
        </p:spPr>
        <p:txBody>
          <a:bodyPr wrap="square">
            <a:noAutofit/>
          </a:bodyPr>
          <a:lstStyle/>
          <a:p>
            <a:r>
              <a:rPr lang="zh-CN" altLang="en-US" sz="1800" dirty="0">
                <a:latin typeface="+mj-ea"/>
                <a:ea typeface="+mj-ea"/>
                <a:cs typeface="+mj-ea"/>
              </a:rPr>
              <a:t>汇报人：</a:t>
            </a:r>
            <a:r>
              <a:rPr lang="en-US" altLang="zh-CN" sz="1800" dirty="0">
                <a:latin typeface="+mj-ea"/>
                <a:ea typeface="+mj-ea"/>
                <a:cs typeface="+mj-ea"/>
              </a:rPr>
              <a:t>XXX</a:t>
            </a:r>
            <a:endParaRPr lang="en-US" altLang="zh-CN" sz="1800" dirty="0">
              <a:latin typeface="+mj-ea"/>
              <a:ea typeface="+mj-ea"/>
              <a:cs typeface="+mj-ea"/>
            </a:endParaRPr>
          </a:p>
          <a:p>
            <a:r>
              <a:rPr lang="zh-CN" altLang="en-US" sz="1800" dirty="0">
                <a:latin typeface="+mj-ea"/>
                <a:ea typeface="+mj-ea"/>
                <a:cs typeface="+mj-ea"/>
              </a:rPr>
              <a:t>项目名称：</a:t>
            </a:r>
            <a:r>
              <a:rPr lang="en-US" altLang="zh-CN" sz="1800" dirty="0">
                <a:latin typeface="+mj-ea"/>
                <a:ea typeface="+mj-ea"/>
                <a:cs typeface="+mj-ea"/>
              </a:rPr>
              <a:t>XXXX</a:t>
            </a:r>
            <a:r>
              <a:rPr lang="zh-CN" altLang="en-US" sz="1800" dirty="0">
                <a:latin typeface="+mj-ea"/>
                <a:ea typeface="+mj-ea"/>
                <a:cs typeface="+mj-ea"/>
              </a:rPr>
              <a:t>项目</a:t>
            </a:r>
            <a:endParaRPr lang="zh-CN" altLang="en-US" sz="1800" dirty="0">
              <a:latin typeface="+mj-ea"/>
              <a:ea typeface="+mj-ea"/>
              <a:cs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447405" y="130810"/>
            <a:ext cx="3582035" cy="514350"/>
            <a:chOff x="13303" y="206"/>
            <a:chExt cx="5641" cy="810"/>
          </a:xfrm>
        </p:grpSpPr>
        <p:sp>
          <p:nvSpPr>
            <p:cNvPr id="16" name="文本框 15" descr="7b0a20202020227461726765744d6f64756c65223a202270726f636573734f6e6c696e65466f6e7473220a7d0a"/>
            <p:cNvSpPr txBox="1"/>
            <p:nvPr/>
          </p:nvSpPr>
          <p:spPr>
            <a:xfrm>
              <a:off x="14090" y="635"/>
              <a:ext cx="1988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2025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年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sp>
          <p:nvSpPr>
            <p:cNvPr id="17" name="文本框 16" descr="7b0a20202020227461726765744d6f64756c65223a202270726f636573734f6e6c696e65466f6e7473220a7d0a"/>
            <p:cNvSpPr txBox="1"/>
            <p:nvPr/>
          </p:nvSpPr>
          <p:spPr>
            <a:xfrm>
              <a:off x="14090" y="320"/>
              <a:ext cx="4855" cy="381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p>
              <a:pPr marL="0" marR="0" lvl="0" indent="0" algn="dist" defTabSz="914400" rtl="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  <a:cs typeface="汉仪君黑-45简" panose="020B0604020202020204" charset="-122"/>
                  <a:sym typeface="汉仪君黑-45简" panose="020B0604020202020204" charset="-122"/>
                </a:rPr>
                <a:t>浙江省智慧工地应用成果评价</a:t>
              </a:r>
              <a:endParaRPr kumimoji="0" lang="zh-CN" altLang="en-US" sz="1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pic>
          <p:nvPicPr>
            <p:cNvPr id="3" name="图片 2" descr="7b0a202020202266696c746572223a202232220a7d0a"/>
            <p:cNvPicPr/>
            <p:nvPr>
              <p:custDataLst>
                <p:tags r:id="rId3"/>
              </p:custDataLst>
            </p:nvPr>
          </p:nvPicPr>
          <p:blipFill>
            <a:blip r:embed="rId4"/>
            <a:srcRect r="85491" b="1526"/>
            <a:stretch>
              <a:fillRect/>
            </a:stretch>
          </p:blipFill>
          <p:spPr>
            <a:xfrm>
              <a:off x="13303" y="206"/>
              <a:ext cx="675" cy="810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600">
                <a:latin typeface="+mj-ea"/>
                <a:cs typeface="+mj-ea"/>
              </a:rPr>
              <a:t>2.4 </a:t>
            </a:r>
            <a:r>
              <a:rPr lang="zh-CN" altLang="en-US" sz="3600">
                <a:latin typeface="+mj-ea"/>
                <a:cs typeface="+mj-ea"/>
              </a:rPr>
              <a:t>机械设备管理</a:t>
            </a:r>
            <a:r>
              <a:rPr lang="zh-CN" altLang="en-US" sz="1800">
                <a:latin typeface="+mj-ea"/>
                <a:cs typeface="+mj-ea"/>
              </a:rPr>
              <a:t>（不多于</a:t>
            </a:r>
            <a:r>
              <a:rPr lang="en-US" altLang="zh-CN" sz="1800">
                <a:latin typeface="+mj-ea"/>
                <a:cs typeface="+mj-ea"/>
              </a:rPr>
              <a:t>3</a:t>
            </a:r>
            <a:r>
              <a:rPr lang="zh-CN" altLang="en-US" sz="1800">
                <a:latin typeface="+mj-ea"/>
                <a:cs typeface="+mj-ea"/>
              </a:rPr>
              <a:t>页）</a:t>
            </a:r>
            <a:endParaRPr lang="zh-CN" altLang="en-US" sz="18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600">
                <a:latin typeface="+mj-ea"/>
                <a:cs typeface="+mj-ea"/>
              </a:rPr>
              <a:t>2.5 </a:t>
            </a:r>
            <a:r>
              <a:rPr lang="zh-CN" altLang="en-US" sz="3600">
                <a:latin typeface="+mj-ea"/>
                <a:cs typeface="+mj-ea"/>
              </a:rPr>
              <a:t>场地</a:t>
            </a:r>
            <a:r>
              <a:rPr lang="zh-CN" altLang="en-US" sz="3600">
                <a:latin typeface="+mj-ea"/>
                <a:cs typeface="+mj-ea"/>
              </a:rPr>
              <a:t>环境管理</a:t>
            </a:r>
            <a:r>
              <a:rPr lang="zh-CN" altLang="en-US" sz="1800">
                <a:latin typeface="+mj-ea"/>
                <a:cs typeface="+mj-ea"/>
              </a:rPr>
              <a:t>（不多于</a:t>
            </a:r>
            <a:r>
              <a:rPr lang="en-US" altLang="zh-CN" sz="1800">
                <a:latin typeface="+mj-ea"/>
                <a:cs typeface="+mj-ea"/>
              </a:rPr>
              <a:t>3</a:t>
            </a:r>
            <a:r>
              <a:rPr lang="zh-CN" altLang="en-US" sz="1800">
                <a:latin typeface="+mj-ea"/>
                <a:cs typeface="+mj-ea"/>
              </a:rPr>
              <a:t>页）</a:t>
            </a:r>
            <a:endParaRPr lang="zh-CN" altLang="en-US" sz="18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600">
                <a:latin typeface="+mj-ea"/>
                <a:cs typeface="+mj-ea"/>
              </a:rPr>
              <a:t>2.6 </a:t>
            </a:r>
            <a:r>
              <a:rPr lang="zh-CN" altLang="en-US" sz="3600">
                <a:latin typeface="+mj-ea"/>
                <a:cs typeface="+mj-ea"/>
              </a:rPr>
              <a:t>相关智慧</a:t>
            </a:r>
            <a:r>
              <a:rPr lang="zh-CN" altLang="en-US" sz="3600">
                <a:latin typeface="+mj-ea"/>
                <a:cs typeface="+mj-ea"/>
              </a:rPr>
              <a:t>化管理</a:t>
            </a:r>
            <a:r>
              <a:rPr lang="zh-CN" altLang="en-US" sz="1800">
                <a:latin typeface="+mj-ea"/>
                <a:cs typeface="+mj-ea"/>
              </a:rPr>
              <a:t>（不多于</a:t>
            </a:r>
            <a:r>
              <a:rPr lang="en-US" altLang="zh-CN" sz="1800">
                <a:latin typeface="+mj-ea"/>
                <a:cs typeface="+mj-ea"/>
              </a:rPr>
              <a:t>3</a:t>
            </a:r>
            <a:r>
              <a:rPr lang="zh-CN" altLang="en-US" sz="1800">
                <a:latin typeface="+mj-ea"/>
                <a:cs typeface="+mj-ea"/>
              </a:rPr>
              <a:t>页）</a:t>
            </a:r>
            <a:endParaRPr lang="zh-CN" altLang="en-US" sz="18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汉仪雅酷黑 65W" panose="020B0604020202020204" charset="-122"/>
                <a:ea typeface="汉仪雅酷黑 65W" panose="020B0604020202020204" charset="-122"/>
                <a:cs typeface="汉仪君黑-45简" panose="020B0604020202020204" charset="-122"/>
                <a:sym typeface="+mn-ea"/>
              </a:rPr>
              <a:t>特色亮点应用</a:t>
            </a:r>
            <a:endParaRPr lang="zh-CN" altLang="en-US">
              <a:solidFill>
                <a:schemeClr val="tx1"/>
              </a:solidFill>
              <a:latin typeface="汉仪雅酷黑 65W" panose="020B0604020202020204" charset="-122"/>
              <a:ea typeface="汉仪雅酷黑 65W" panose="020B0604020202020204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600">
                <a:latin typeface="+mj-ea"/>
                <a:cs typeface="+mj-ea"/>
              </a:rPr>
              <a:t>3.1 </a:t>
            </a:r>
            <a:r>
              <a:rPr lang="zh-CN" altLang="en-US" sz="3600">
                <a:latin typeface="+mj-ea"/>
                <a:cs typeface="+mj-ea"/>
              </a:rPr>
              <a:t>特色亮点</a:t>
            </a:r>
            <a:r>
              <a:rPr lang="en-US" altLang="zh-CN" sz="3600">
                <a:latin typeface="+mj-ea"/>
                <a:cs typeface="+mj-ea"/>
              </a:rPr>
              <a:t>/</a:t>
            </a:r>
            <a:r>
              <a:rPr lang="zh-CN" altLang="en-US" sz="3600">
                <a:latin typeface="+mj-ea"/>
                <a:cs typeface="+mj-ea"/>
              </a:rPr>
              <a:t>新技术新应用</a:t>
            </a:r>
            <a:r>
              <a:rPr lang="en-US" altLang="zh-CN" sz="3600">
                <a:latin typeface="+mj-ea"/>
                <a:cs typeface="+mj-ea"/>
              </a:rPr>
              <a:t>/</a:t>
            </a:r>
            <a:r>
              <a:rPr lang="zh-CN" altLang="en-US" sz="3600">
                <a:latin typeface="+mj-ea"/>
                <a:cs typeface="+mj-ea"/>
              </a:rPr>
              <a:t>创新</a:t>
            </a:r>
            <a:endParaRPr lang="zh-CN" altLang="en-US" sz="18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汉仪雅酷黑 65W" panose="020B0604020202020204" charset="-122"/>
                <a:ea typeface="汉仪雅酷黑 65W" panose="020B0604020202020204" charset="-122"/>
                <a:cs typeface="汉仪君黑-45简" panose="020B0604020202020204" charset="-122"/>
                <a:sym typeface="+mn-ea"/>
              </a:rPr>
              <a:t>经验成果效益</a:t>
            </a:r>
            <a:endParaRPr lang="zh-CN" altLang="en-US">
              <a:solidFill>
                <a:schemeClr val="tx1"/>
              </a:solidFill>
              <a:latin typeface="汉仪雅酷黑 65W" panose="020B0604020202020204" charset="-122"/>
              <a:ea typeface="汉仪雅酷黑 65W" panose="020B0604020202020204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600">
                <a:latin typeface="+mj-ea"/>
                <a:cs typeface="+mj-ea"/>
              </a:rPr>
              <a:t>4.1 </a:t>
            </a:r>
            <a:r>
              <a:rPr lang="zh-CN" altLang="en-US" sz="3600">
                <a:latin typeface="+mj-ea"/>
                <a:cs typeface="+mj-ea"/>
              </a:rPr>
              <a:t>经验</a:t>
            </a:r>
            <a:r>
              <a:rPr lang="zh-CN" altLang="en-US" sz="3600">
                <a:latin typeface="+mj-ea"/>
                <a:cs typeface="+mj-ea"/>
              </a:rPr>
              <a:t>总结</a:t>
            </a:r>
            <a:endParaRPr lang="zh-CN" altLang="en-US" sz="36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600">
                <a:latin typeface="+mj-ea"/>
                <a:cs typeface="+mj-ea"/>
              </a:rPr>
              <a:t>4.2 </a:t>
            </a:r>
            <a:r>
              <a:rPr lang="zh-CN" altLang="en-US" sz="3600">
                <a:latin typeface="+mj-ea"/>
                <a:cs typeface="+mj-ea"/>
              </a:rPr>
              <a:t>效益分析</a:t>
            </a:r>
            <a:r>
              <a:rPr lang="zh-CN" altLang="en-US" sz="2000">
                <a:latin typeface="+mj-ea"/>
                <a:cs typeface="+mj-ea"/>
              </a:rPr>
              <a:t>（经济、社会、环境等效益）</a:t>
            </a:r>
            <a:endParaRPr lang="zh-CN" altLang="en-US" sz="20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58600" y="1414699"/>
            <a:ext cx="4937400" cy="3985976"/>
          </a:xfrm>
        </p:spPr>
        <p:txBody>
          <a:bodyPr wrap="square">
            <a:normAutofit/>
          </a:bodyPr>
          <a:lstStyle/>
          <a:p>
            <a:r>
              <a:rPr lang="zh-CN" altLang="en-US"/>
              <a:t>谢谢</a:t>
            </a:r>
            <a:r>
              <a:rPr lang="zh-CN" altLang="en-US"/>
              <a:t>聆听</a:t>
            </a:r>
            <a:endParaRPr lang="zh-CN" altLang="en-US"/>
          </a:p>
        </p:txBody>
      </p:sp>
      <p:sp>
        <p:nvSpPr>
          <p:cNvPr id="3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975995" y="4400550"/>
            <a:ext cx="5265420" cy="778510"/>
          </a:xfrm>
        </p:spPr>
        <p:txBody>
          <a:bodyPr wrap="square">
            <a:noAutofit/>
          </a:bodyPr>
          <a:p>
            <a:r>
              <a:rPr lang="zh-CN" altLang="en-US" sz="1800" dirty="0">
                <a:latin typeface="+mj-ea"/>
                <a:ea typeface="+mj-ea"/>
                <a:cs typeface="+mj-ea"/>
              </a:rPr>
              <a:t>汇报人：</a:t>
            </a:r>
            <a:r>
              <a:rPr lang="en-US" altLang="zh-CN" sz="1800" dirty="0">
                <a:latin typeface="+mj-ea"/>
                <a:ea typeface="+mj-ea"/>
                <a:cs typeface="+mj-ea"/>
              </a:rPr>
              <a:t>XXX</a:t>
            </a:r>
            <a:endParaRPr lang="en-US" altLang="zh-CN" sz="1800" dirty="0">
              <a:latin typeface="+mj-ea"/>
              <a:ea typeface="+mj-ea"/>
              <a:cs typeface="+mj-ea"/>
            </a:endParaRPr>
          </a:p>
          <a:p>
            <a:r>
              <a:rPr lang="zh-CN" altLang="en-US" sz="1800" dirty="0">
                <a:latin typeface="+mj-ea"/>
                <a:ea typeface="+mj-ea"/>
                <a:cs typeface="+mj-ea"/>
              </a:rPr>
              <a:t>项目名称：</a:t>
            </a:r>
            <a:r>
              <a:rPr lang="en-US" altLang="zh-CN" sz="1800" dirty="0">
                <a:latin typeface="+mj-ea"/>
                <a:ea typeface="+mj-ea"/>
                <a:cs typeface="+mj-ea"/>
              </a:rPr>
              <a:t>XXXX</a:t>
            </a:r>
            <a:r>
              <a:rPr lang="zh-CN" altLang="en-US" sz="1800" dirty="0">
                <a:latin typeface="+mj-ea"/>
                <a:ea typeface="+mj-ea"/>
                <a:cs typeface="+mj-ea"/>
              </a:rPr>
              <a:t>项目</a:t>
            </a:r>
            <a:endParaRPr lang="zh-CN" altLang="en-US" sz="1800" dirty="0">
              <a:latin typeface="+mj-ea"/>
              <a:ea typeface="+mj-ea"/>
              <a:cs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27" name="序号"/>
          <p:cNvSpPr txBox="1"/>
          <p:nvPr>
            <p:custDataLst>
              <p:tags r:id="rId1"/>
            </p:custDataLst>
          </p:nvPr>
        </p:nvSpPr>
        <p:spPr>
          <a:xfrm>
            <a:off x="6160690" y="1438358"/>
            <a:ext cx="818211" cy="71193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p>
            <a:pPr algn="r">
              <a:lnSpc>
                <a:spcPct val="100000"/>
              </a:lnSpc>
            </a:pPr>
            <a:r>
              <a:rPr lang="en-US" sz="3600" b="1" dirty="0">
                <a:gradFill>
                  <a:gsLst>
                    <a:gs pos="0">
                      <a:schemeClr val="accent1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6600000" scaled="0"/>
                </a:gradFill>
                <a:latin typeface="+mn-ea"/>
              </a:rPr>
              <a:t>01</a:t>
            </a:r>
            <a:endParaRPr lang="en-US" sz="3600" b="1" dirty="0">
              <a:gradFill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6600000" scaled="0"/>
              </a:gradFill>
              <a:latin typeface="+mn-ea"/>
            </a:endParaRPr>
          </a:p>
        </p:txBody>
      </p:sp>
      <p:sp>
        <p:nvSpPr>
          <p:cNvPr id="28" name="项标题"/>
          <p:cNvSpPr txBox="1"/>
          <p:nvPr>
            <p:custDataLst>
              <p:tags r:id="rId2"/>
            </p:custDataLst>
          </p:nvPr>
        </p:nvSpPr>
        <p:spPr>
          <a:xfrm>
            <a:off x="7225388" y="1563202"/>
            <a:ext cx="4243427" cy="50834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项目建设背景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3"/>
            </p:custDataLst>
          </p:nvPr>
        </p:nvCxnSpPr>
        <p:spPr>
          <a:xfrm flipH="1">
            <a:off x="7232431" y="2274495"/>
            <a:ext cx="3665932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序号"/>
          <p:cNvSpPr txBox="1"/>
          <p:nvPr>
            <p:custDataLst>
              <p:tags r:id="rId4"/>
            </p:custDataLst>
          </p:nvPr>
        </p:nvSpPr>
        <p:spPr>
          <a:xfrm>
            <a:off x="6160690" y="2501136"/>
            <a:ext cx="818211" cy="71193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p>
            <a:pPr algn="r">
              <a:lnSpc>
                <a:spcPct val="100000"/>
              </a:lnSpc>
            </a:pPr>
            <a:r>
              <a:rPr lang="en-US" sz="3600" b="1" dirty="0">
                <a:gradFill>
                  <a:gsLst>
                    <a:gs pos="0">
                      <a:schemeClr val="accent1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6600000" scaled="0"/>
                </a:gradFill>
                <a:latin typeface="+mn-ea"/>
              </a:rPr>
              <a:t>02</a:t>
            </a:r>
            <a:endParaRPr lang="en-US" sz="3600" b="1" dirty="0">
              <a:gradFill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6600000" scaled="0"/>
              </a:gradFill>
              <a:latin typeface="+mn-ea"/>
            </a:endParaRPr>
          </a:p>
        </p:txBody>
      </p:sp>
      <p:sp>
        <p:nvSpPr>
          <p:cNvPr id="31" name="项标题"/>
          <p:cNvSpPr txBox="1"/>
          <p:nvPr>
            <p:custDataLst>
              <p:tags r:id="rId5"/>
            </p:custDataLst>
          </p:nvPr>
        </p:nvSpPr>
        <p:spPr>
          <a:xfrm>
            <a:off x="7225388" y="2625340"/>
            <a:ext cx="4243427" cy="50834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智慧应用简介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6"/>
            </p:custDataLst>
          </p:nvPr>
        </p:nvCxnSpPr>
        <p:spPr>
          <a:xfrm flipH="1">
            <a:off x="7232431" y="3336632"/>
            <a:ext cx="3665932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序号"/>
          <p:cNvSpPr txBox="1"/>
          <p:nvPr>
            <p:custDataLst>
              <p:tags r:id="rId7"/>
            </p:custDataLst>
          </p:nvPr>
        </p:nvSpPr>
        <p:spPr>
          <a:xfrm>
            <a:off x="6160690" y="3563273"/>
            <a:ext cx="818211" cy="71193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p>
            <a:pPr algn="r">
              <a:lnSpc>
                <a:spcPct val="100000"/>
              </a:lnSpc>
            </a:pPr>
            <a:r>
              <a:rPr lang="en-US" sz="3600" b="1" dirty="0">
                <a:gradFill>
                  <a:gsLst>
                    <a:gs pos="0">
                      <a:schemeClr val="accent1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6600000" scaled="0"/>
                </a:gradFill>
                <a:latin typeface="+mn-ea"/>
              </a:rPr>
              <a:t>03</a:t>
            </a:r>
            <a:endParaRPr lang="en-US" sz="3600" b="1" dirty="0">
              <a:gradFill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6600000" scaled="0"/>
              </a:gradFill>
              <a:latin typeface="+mn-ea"/>
            </a:endParaRPr>
          </a:p>
        </p:txBody>
      </p:sp>
      <p:sp>
        <p:nvSpPr>
          <p:cNvPr id="34" name="项标题"/>
          <p:cNvSpPr txBox="1"/>
          <p:nvPr>
            <p:custDataLst>
              <p:tags r:id="rId8"/>
            </p:custDataLst>
          </p:nvPr>
        </p:nvSpPr>
        <p:spPr>
          <a:xfrm>
            <a:off x="7225388" y="3688117"/>
            <a:ext cx="4243427" cy="50834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特色亮点应用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9"/>
            </p:custDataLst>
          </p:nvPr>
        </p:nvCxnSpPr>
        <p:spPr>
          <a:xfrm flipH="1">
            <a:off x="7232431" y="4399410"/>
            <a:ext cx="3665932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序号"/>
          <p:cNvSpPr txBox="1"/>
          <p:nvPr>
            <p:custDataLst>
              <p:tags r:id="rId10"/>
            </p:custDataLst>
          </p:nvPr>
        </p:nvSpPr>
        <p:spPr>
          <a:xfrm>
            <a:off x="6160690" y="4626050"/>
            <a:ext cx="818211" cy="71193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p>
            <a:pPr algn="r">
              <a:lnSpc>
                <a:spcPct val="100000"/>
              </a:lnSpc>
            </a:pPr>
            <a:r>
              <a:rPr lang="en-US" sz="3600" b="1" dirty="0">
                <a:gradFill>
                  <a:gsLst>
                    <a:gs pos="0">
                      <a:schemeClr val="accent1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6600000" scaled="0"/>
                </a:gradFill>
                <a:latin typeface="+mn-ea"/>
              </a:rPr>
              <a:t>04</a:t>
            </a:r>
            <a:endParaRPr lang="en-US" sz="3600" b="1" dirty="0">
              <a:gradFill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6600000" scaled="0"/>
              </a:gradFill>
              <a:latin typeface="+mn-ea"/>
            </a:endParaRPr>
          </a:p>
        </p:txBody>
      </p:sp>
      <p:sp>
        <p:nvSpPr>
          <p:cNvPr id="37" name="项标题"/>
          <p:cNvSpPr txBox="1"/>
          <p:nvPr>
            <p:custDataLst>
              <p:tags r:id="rId11"/>
            </p:custDataLst>
          </p:nvPr>
        </p:nvSpPr>
        <p:spPr>
          <a:xfrm>
            <a:off x="7225388" y="4750894"/>
            <a:ext cx="4243427" cy="50834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经验成果效益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2"/>
            </p:custDataLst>
          </p:nvPr>
        </p:nvCxnSpPr>
        <p:spPr>
          <a:xfrm flipH="1">
            <a:off x="7232431" y="5462187"/>
            <a:ext cx="3665932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汉仪雅酷黑 65W" panose="020B0604020202020204" charset="-122"/>
                <a:ea typeface="汉仪雅酷黑 65W" panose="020B0604020202020204" charset="-122"/>
                <a:cs typeface="汉仪君黑-45简" panose="020B0604020202020204" charset="-122"/>
                <a:sym typeface="+mn-ea"/>
              </a:rPr>
              <a:t>项目建设背景</a:t>
            </a:r>
            <a:endParaRPr lang="zh-CN" altLang="en-US">
              <a:solidFill>
                <a:schemeClr val="tx1"/>
              </a:solidFill>
              <a:latin typeface="汉仪雅酷黑 65W" panose="020B0604020202020204" charset="-122"/>
              <a:ea typeface="汉仪雅酷黑 65W" panose="020B0604020202020204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>
          <a:effectLst>
            <a:softEdge rad="635000"/>
          </a:effectLst>
        </p:spPr>
        <p:txBody>
          <a:bodyPr/>
          <a:p>
            <a:r>
              <a:rPr lang="en-US" altLang="zh-CN">
                <a:latin typeface="+mj-ea"/>
                <a:cs typeface="+mj-ea"/>
              </a:rPr>
              <a:t>1.0 </a:t>
            </a:r>
            <a:r>
              <a:rPr lang="zh-CN" altLang="en-US">
                <a:latin typeface="+mj-ea"/>
                <a:cs typeface="+mj-ea"/>
              </a:rPr>
              <a:t>项目</a:t>
            </a:r>
            <a:r>
              <a:rPr lang="zh-CN" altLang="en-US">
                <a:latin typeface="+mj-ea"/>
                <a:cs typeface="+mj-ea"/>
              </a:rPr>
              <a:t>概况</a:t>
            </a:r>
            <a:endParaRPr lang="zh-CN" altLang="en-US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r>
              <a:rPr lang="en-US" altLang="zh-CN">
                <a:latin typeface="+mj-ea"/>
                <a:cs typeface="+mj-ea"/>
              </a:rPr>
              <a:t>1.2 </a:t>
            </a:r>
            <a:r>
              <a:rPr lang="zh-CN" altLang="en-US">
                <a:latin typeface="+mj-ea"/>
                <a:cs typeface="+mj-ea"/>
              </a:rPr>
              <a:t>项目建设背景</a:t>
            </a:r>
            <a:endParaRPr lang="zh-CN" altLang="en-US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汉仪雅酷黑 65W" panose="020B0604020202020204" charset="-122"/>
                <a:ea typeface="汉仪雅酷黑 65W" panose="020B0604020202020204" charset="-122"/>
                <a:cs typeface="汉仪君黑-45简" panose="020B0604020202020204" charset="-122"/>
                <a:sym typeface="+mn-ea"/>
              </a:rPr>
              <a:t>智慧应用简介</a:t>
            </a:r>
            <a:endParaRPr lang="zh-CN" altLang="en-US">
              <a:solidFill>
                <a:schemeClr val="tx1"/>
              </a:solidFill>
              <a:latin typeface="汉仪雅酷黑 65W" panose="020B0604020202020204" charset="-122"/>
              <a:ea typeface="汉仪雅酷黑 65W" panose="020B0604020202020204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latin typeface="+mj-ea"/>
                <a:cs typeface="+mj-ea"/>
              </a:rPr>
              <a:t>2.1 </a:t>
            </a:r>
            <a:r>
              <a:rPr lang="zh-CN" altLang="en-US">
                <a:latin typeface="+mj-ea"/>
                <a:cs typeface="+mj-ea"/>
              </a:rPr>
              <a:t>整体建设方案简介</a:t>
            </a:r>
            <a:r>
              <a:rPr lang="zh-CN" altLang="en-US" sz="1800">
                <a:latin typeface="+mj-ea"/>
                <a:cs typeface="+mj-ea"/>
              </a:rPr>
              <a:t>（不多于</a:t>
            </a:r>
            <a:r>
              <a:rPr lang="en-US" altLang="zh-CN" sz="1800">
                <a:latin typeface="+mj-ea"/>
                <a:cs typeface="+mj-ea"/>
              </a:rPr>
              <a:t>2</a:t>
            </a:r>
            <a:r>
              <a:rPr lang="zh-CN" altLang="en-US" sz="1800">
                <a:latin typeface="+mj-ea"/>
                <a:cs typeface="+mj-ea"/>
              </a:rPr>
              <a:t>页，方案、思路、路线等）</a:t>
            </a:r>
            <a:endParaRPr lang="zh-CN" altLang="en-US" sz="18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600">
                <a:latin typeface="+mj-ea"/>
                <a:cs typeface="+mj-ea"/>
              </a:rPr>
              <a:t>2.2 </a:t>
            </a:r>
            <a:r>
              <a:rPr lang="zh-CN" altLang="en-US" sz="3600">
                <a:latin typeface="+mj-ea"/>
                <a:cs typeface="+mj-ea"/>
              </a:rPr>
              <a:t>工地人员管理</a:t>
            </a:r>
            <a:r>
              <a:rPr lang="zh-CN" altLang="en-US" sz="1800">
                <a:latin typeface="+mj-ea"/>
                <a:cs typeface="+mj-ea"/>
              </a:rPr>
              <a:t>（不多于</a:t>
            </a:r>
            <a:r>
              <a:rPr lang="en-US" altLang="zh-CN" sz="1800">
                <a:latin typeface="+mj-ea"/>
                <a:cs typeface="+mj-ea"/>
              </a:rPr>
              <a:t>3</a:t>
            </a:r>
            <a:r>
              <a:rPr lang="zh-CN" altLang="en-US" sz="1800">
                <a:latin typeface="+mj-ea"/>
                <a:cs typeface="+mj-ea"/>
              </a:rPr>
              <a:t>页）</a:t>
            </a:r>
            <a:endParaRPr lang="zh-CN" altLang="en-US" sz="18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600">
                <a:latin typeface="+mj-ea"/>
                <a:cs typeface="+mj-ea"/>
              </a:rPr>
              <a:t>2.3 </a:t>
            </a:r>
            <a:r>
              <a:rPr lang="zh-CN" altLang="en-US" sz="3600">
                <a:latin typeface="+mj-ea"/>
                <a:cs typeface="+mj-ea"/>
              </a:rPr>
              <a:t>材料</a:t>
            </a:r>
            <a:r>
              <a:rPr lang="zh-CN" altLang="en-US" sz="3600">
                <a:latin typeface="+mj-ea"/>
                <a:cs typeface="+mj-ea"/>
              </a:rPr>
              <a:t>物资管理</a:t>
            </a:r>
            <a:r>
              <a:rPr lang="zh-CN" altLang="en-US" sz="1800">
                <a:latin typeface="+mj-ea"/>
                <a:cs typeface="+mj-ea"/>
              </a:rPr>
              <a:t>（不多于</a:t>
            </a:r>
            <a:r>
              <a:rPr lang="en-US" altLang="zh-CN" sz="1800">
                <a:latin typeface="+mj-ea"/>
                <a:cs typeface="+mj-ea"/>
              </a:rPr>
              <a:t>3</a:t>
            </a:r>
            <a:r>
              <a:rPr lang="zh-CN" altLang="en-US" sz="1800">
                <a:latin typeface="+mj-ea"/>
                <a:cs typeface="+mj-ea"/>
              </a:rPr>
              <a:t>页）</a:t>
            </a:r>
            <a:endParaRPr lang="zh-CN" altLang="en-US" sz="1800">
              <a:latin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.5,&quot;transparency&quot;:0},{&quot;brightness&quot;:0,&quot;colorType&quot;:1,&quot;foreColorIndex&quot;:6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101.xml><?xml version="1.0" encoding="utf-8"?>
<p:tagLst xmlns:p="http://schemas.openxmlformats.org/presentationml/2006/main">
  <p:tag name="KSO_WM_UNIT_TYPE" val="l_h_i"/>
  <p:tag name="KSO_WM_UNIT_SUBTYPE" val="d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6"/>
  <p:tag name="KSO_WM_UNIT_USESOURCEFORMAT_APPLY" val="1"/>
</p:tagLst>
</file>

<file path=ppt/tags/tag102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UNIT_SUBTYPE" val="a"/>
  <p:tag name="KSO_WM_UNIT_TEXT_LAYER_COUNT" val="1"/>
  <p:tag name="KSO_WM_UNIT_TEXT_TYPE" val="1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.5,&quot;transparency&quot;:0},{&quot;brightness&quot;:0,&quot;colorType&quot;:1,&quot;foreColorIndex&quot;:6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3335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33351"/>
</p:tagLst>
</file>

<file path=ppt/tags/tag106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07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33351"/>
</p:tagLst>
</file>

<file path=ppt/tags/tag109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10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11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12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13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14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33351"/>
</p:tagLst>
</file>

<file path=ppt/tags/tag116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33351"/>
</p:tagLst>
</file>

<file path=ppt/tags/tag118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19.xml><?xml version="1.0" encoding="utf-8"?>
<p:tagLst xmlns:p="http://schemas.openxmlformats.org/presentationml/2006/main">
  <p:tag name="KSO_WM_SLIDE_ID" val="diagram202344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4431"/>
  <p:tag name="KSO_WM_SLIDE_LAYOUT" val="a_l"/>
  <p:tag name="KSO_WM_SLIDE_LAYOUT_CNT" val="1_1"/>
  <p:tag name="KSO_WM_SLIDE_TYPE" val="text"/>
  <p:tag name="KSO_WM_SLIDE_SUBTYPE" val="picTxt"/>
  <p:tag name="KSO_WM_SLIDE_SIZE" val="802.67*220.993"/>
  <p:tag name="KSO_WM_SLIDE_POSITION" val="79.3428*182.195"/>
</p:tagLst>
</file>

<file path=ppt/tags/tag12.xml><?xml version="1.0" encoding="utf-8"?>
<p:tagLst xmlns:p="http://schemas.openxmlformats.org/presentationml/2006/main">
  <p:tag name="picid" val="{7280a8a3-4e08-4775-bc20-a540af7f0b7e}"/>
  <p:tag name="KSO_WM_UNIT_PLACING_PICTURE_USER_VIEWPORT" val="{&quot;height&quot;:810,&quot;width&quot;:675}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9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121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351_1*f*4"/>
  <p:tag name="KSO_WM_TEMPLATE_CATEGORY" val="custom"/>
  <p:tag name="KSO_WM_TEMPLATE_INDEX" val="20233351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SLIDE_ID" val="custom20233351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351"/>
  <p:tag name="KSO_WM_SLIDE_TYPE" val="endPage"/>
  <p:tag name="KSO_WM_SLIDE_SUBTYPE" val="pureTxt"/>
  <p:tag name="KSO_WM_SLIDE_LAYOUT" val="a_f"/>
  <p:tag name="KSO_WM_SLIDE_LAYOUT_CNT" val="1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picid" val="{7280a8a3-4e08-4775-bc20-a540af7f0b7e}"/>
  <p:tag name="KSO_WM_UNIT_PLACING_PICTURE_USER_VIEWPORT" val="{&quot;height&quot;:810,&quot;width&quot;:675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picid" val="{7280a8a3-4e08-4775-bc20-a540af7f0b7e}"/>
  <p:tag name="KSO_WM_UNIT_PLACING_PICTURE_USER_VIEWPORT" val="{&quot;height&quot;:810,&quot;width&quot;:675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picid" val="{7280a8a3-4e08-4775-bc20-a540af7f0b7e}"/>
  <p:tag name="KSO_WM_UNIT_PLACING_PICTURE_USER_VIEWPORT" val="{&quot;height&quot;:810,&quot;width&quot;:675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picid" val="{f81f7b98-5ad7-48be-82d1-27bcf986dddc}"/>
  <p:tag name="KSO_WM_UNIT_PLACING_PICTURE_USER_VIEWPORT" val="{&quot;height&quot;:4390,&quot;width&quot;:19200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picid" val="{7280a8a3-4e08-4775-bc20-a540af7f0b7e}"/>
  <p:tag name="KSO_WM_UNIT_PLACING_PICTURE_USER_VIEWPORT" val="{&quot;height&quot;:810,&quot;width&quot;:675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35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35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351"/>
  <p:tag name="KSO_WM_TEMPLATE_THUMBS_INDEX" val="1、9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51_1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PRESET_TEXT" val="单击此处&#10;添加文档标题"/>
  <p:tag name="KSO_WM_UNIT_TEXT_TYPE" val="1"/>
</p:tagLst>
</file>

<file path=ppt/tags/tag89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351_1*f*4"/>
  <p:tag name="KSO_WM_TEMPLATE_CATEGORY" val="custom"/>
  <p:tag name="KSO_WM_TEMPLATE_INDEX" val="2023335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picid" val="{7280a8a3-4e08-4775-bc20-a540af7f0b7e}"/>
  <p:tag name="KSO_WM_UNIT_PLACING_PICTURE_USER_VIEWPORT" val="{&quot;height&quot;:810,&quot;width&quot;:675}"/>
</p:tagLst>
</file>

<file path=ppt/tags/tag91.xml><?xml version="1.0" encoding="utf-8"?>
<p:tagLst xmlns:p="http://schemas.openxmlformats.org/presentationml/2006/main">
  <p:tag name="KSO_WM_SLIDE_ID" val="custom2023335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351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92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6"/>
  <p:tag name="KSO_WM_UNIT_USESOURCEFORMAT_APPLY" val="1"/>
</p:tagLst>
</file>

<file path=ppt/tags/tag93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UNIT_SUBTYPE" val="a"/>
  <p:tag name="KSO_WM_UNIT_TEXT_LAYER_COUNT" val="1"/>
  <p:tag name="KSO_WM_UNIT_TEXT_TYPE" val="1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.5,&quot;transparency&quot;:0},{&quot;brightness&quot;:0,&quot;colorType&quot;:1,&quot;foreColorIndex&quot;:6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95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6"/>
  <p:tag name="KSO_WM_UNIT_USESOURCEFORMAT_APPLY" val="1"/>
</p:tagLst>
</file>

<file path=ppt/tags/tag96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UNIT_SUBTYPE" val="a"/>
  <p:tag name="KSO_WM_UNIT_TEXT_LAYER_COUNT" val="1"/>
  <p:tag name="KSO_WM_UNIT_TEXT_TYPE" val="1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FILL_FORE_SCHEMECOLOR_INDEX" val="13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.5,&quot;transparency&quot;:0},{&quot;brightness&quot;:0,&quot;colorType&quot;:1,&quot;foreColorIndex&quot;:6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98.xml><?xml version="1.0" encoding="utf-8"?>
<p:tagLst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6"/>
  <p:tag name="KSO_WM_UNIT_USESOURCEFORMAT_APPLY" val="1"/>
</p:tagLst>
</file>

<file path=ppt/tags/tag99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2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25"/>
  <p:tag name="KSO_WM_TEMPLATE_CATEGORY" val="custom"/>
  <p:tag name="KSO_WM_UNIT_SUBTYPE" val="a"/>
  <p:tag name="KSO_WM_UNIT_TEXT_LAYER_COUNT" val="1"/>
  <p:tag name="KSO_WM_UNIT_TEXT_TYPE" val="1"/>
  <p:tag name="KSO_WM_DIAGRAM_MAX_ITEMCNT" val="6"/>
  <p:tag name="KSO_WM_DIAGRAM_MIN_ITEMCNT" val="2"/>
  <p:tag name="KSO_WM_DIAGRAM_VIRTUALLY_FRAME" val="{&quot;height&quot;:355.34661865234375,&quot;left&quot;:485.0937007874016,&quot;top&quot;:89.11176941398563,&quot;width&quot;:417.9625984251968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自定义 61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演示</Application>
  <PresentationFormat>宽屏</PresentationFormat>
  <Paragraphs>70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汉仪君黑-45简</vt:lpstr>
      <vt:lpstr>黑体</vt:lpstr>
      <vt:lpstr>汉仪雅酷黑 65W</vt:lpstr>
      <vt:lpstr>微软雅黑</vt:lpstr>
      <vt:lpstr>MiSans Demibold</vt:lpstr>
      <vt:lpstr>Segoe Print</vt:lpstr>
      <vt:lpstr>Arial Unicode MS</vt:lpstr>
      <vt:lpstr>Arial Black</vt:lpstr>
      <vt:lpstr>Calibri</vt:lpstr>
      <vt:lpstr>Office 主题​​</vt:lpstr>
      <vt:lpstr>1_Office 主题​​</vt:lpstr>
      <vt:lpstr>智慧工地 应用成果总结</vt:lpstr>
      <vt:lpstr>目录</vt:lpstr>
      <vt:lpstr>项目建设背景</vt:lpstr>
      <vt:lpstr>1.0 项目概况</vt:lpstr>
      <vt:lpstr>1.2 项目建设背景</vt:lpstr>
      <vt:lpstr>智慧应用简介</vt:lpstr>
      <vt:lpstr>2.1 整体建设方案简介（不多于2页，方案、思路、路线等）</vt:lpstr>
      <vt:lpstr>2.2 工地人员管理（不多于3页）</vt:lpstr>
      <vt:lpstr>2.3 材料物资管理（不多于3页）</vt:lpstr>
      <vt:lpstr>2.4 机械设备管理（不多于3页）</vt:lpstr>
      <vt:lpstr>2.5 场地环境管理（不多于3页）</vt:lpstr>
      <vt:lpstr>2.6 相关智慧化管理（不多于3页）</vt:lpstr>
      <vt:lpstr>特色亮点应用</vt:lpstr>
      <vt:lpstr>3.1 特色亮点/新技术新应用/创新</vt:lpstr>
      <vt:lpstr>经验成果效益</vt:lpstr>
      <vt:lpstr>4.1 经验总结</vt:lpstr>
      <vt:lpstr>4.2 效益分析（经济、社会、环境等效益）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傅黄利</cp:lastModifiedBy>
  <cp:revision>7</cp:revision>
  <dcterms:created xsi:type="dcterms:W3CDTF">2025-02-24T02:16:00Z</dcterms:created>
  <dcterms:modified xsi:type="dcterms:W3CDTF">2025-02-24T02:55:08Z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/>
  </property>
</Properties>
</file>